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90" r:id="rId3"/>
    <p:sldId id="291" r:id="rId4"/>
    <p:sldId id="304" r:id="rId5"/>
    <p:sldId id="294" r:id="rId6"/>
    <p:sldId id="305" r:id="rId7"/>
    <p:sldId id="306" r:id="rId8"/>
    <p:sldId id="298" r:id="rId9"/>
    <p:sldId id="307" r:id="rId10"/>
    <p:sldId id="308" r:id="rId11"/>
    <p:sldId id="309" r:id="rId12"/>
    <p:sldId id="310" r:id="rId13"/>
    <p:sldId id="303" r:id="rId14"/>
    <p:sldId id="319" r:id="rId15"/>
    <p:sldId id="320" r:id="rId16"/>
    <p:sldId id="321" r:id="rId17"/>
    <p:sldId id="311" r:id="rId18"/>
    <p:sldId id="312" r:id="rId19"/>
    <p:sldId id="313" r:id="rId20"/>
    <p:sldId id="322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90929" autoAdjust="0"/>
  </p:normalViewPr>
  <p:slideViewPr>
    <p:cSldViewPr>
      <p:cViewPr>
        <p:scale>
          <a:sx n="80" d="100"/>
          <a:sy n="80" d="100"/>
        </p:scale>
        <p:origin x="-59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7271D-5D3A-48AB-959A-195DEB4B4C90}" type="datetimeFigureOut">
              <a:rPr lang="en-US" smtClean="0"/>
              <a:t>03/06/2013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CBD8-F341-4958-ADDC-A805F680A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F1D6B-9267-4C61-9A6D-06939B0A8D37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5" y="4343401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C262-FE55-496C-A41B-CC247001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0FE31-B445-4D52-A429-802B539D3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2B9E-5761-469F-BDD3-601A70C0D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785E-4D49-4047-B8DD-79E9D212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2DFFD-57F2-4809-B0E9-51A014F1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02EB-087B-4235-B0A8-6FD9C5D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EBC4A-418F-47C4-A2FA-D9A36908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67FF5-3103-4FD5-AF4F-913C483A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48DA-206C-4832-8E61-E7A5CAEB1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1D4D-3B3D-4663-B731-0111E379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A20D-E3C7-4049-A74C-25C2515C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1830-38CD-40F8-B0D8-305CF7291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491068-0C88-4192-8F38-1652C1B01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Chemistry 115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438400"/>
            <a:ext cx="7010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1: An Introduction to Chemistry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514350" indent="-514350">
              <a:buAutoNum type="romanUcPeriod"/>
            </a:pPr>
            <a:r>
              <a:rPr lang="en-US" dirty="0" smtClean="0"/>
              <a:t>Introduction to Chemistry</a:t>
            </a:r>
          </a:p>
          <a:p>
            <a:pPr marL="514350" indent="-514350">
              <a:buAutoNum type="romanUcPeriod"/>
            </a:pPr>
            <a:r>
              <a:rPr lang="en-US" dirty="0" smtClean="0"/>
              <a:t>Scientific Method</a:t>
            </a:r>
          </a:p>
          <a:p>
            <a:pPr marL="514350" indent="-514350">
              <a:buAutoNum type="romanUcPeriod"/>
            </a:pPr>
            <a:r>
              <a:rPr lang="en-US" dirty="0" smtClean="0"/>
              <a:t>Matter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Classification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mtClean="0"/>
              <a:t>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If I add air to the bicycle tire, it will expand to the proper size.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When I added air to the bicycle tire, it was still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The bicycle tire must have a leak in it.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02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53692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_04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72884"/>
            <a:ext cx="7001256" cy="5213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63284"/>
          </a:xfrm>
        </p:spPr>
        <p:txBody>
          <a:bodyPr/>
          <a:lstStyle/>
          <a:p>
            <a:r>
              <a:rPr lang="en-US" sz="3600" dirty="0" smtClean="0"/>
              <a:t>How do these states of matter differ?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9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states of matter? </a:t>
            </a:r>
          </a:p>
        </p:txBody>
      </p:sp>
      <p:pic>
        <p:nvPicPr>
          <p:cNvPr id="5" name="Content Placeholder 4" descr="03_03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5769"/>
            <a:ext cx="8229600" cy="4314825"/>
          </a:xfrm>
        </p:spPr>
      </p:pic>
    </p:spTree>
    <p:extLst>
      <p:ext uri="{BB962C8B-B14F-4D97-AF65-F5344CB8AC3E}">
        <p14:creationId xmlns:p14="http://schemas.microsoft.com/office/powerpoint/2010/main" val="8589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1" descr="1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20" y="1363392"/>
            <a:ext cx="8274719" cy="47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/>
              <a:t>How do amorphous and crystalline solids differ? </a:t>
            </a:r>
            <a:endParaRPr lang="en-US" sz="2800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15-21, p. 447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95833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crystalline solids: </a:t>
            </a:r>
            <a:endParaRPr lang="en-US" dirty="0"/>
          </a:p>
        </p:txBody>
      </p:sp>
      <p:pic>
        <p:nvPicPr>
          <p:cNvPr id="6" name="Picture 2" descr="hein14e_figun_01_p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667000" y="5460257"/>
            <a:ext cx="1588281" cy="13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1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is matter classified? </a:t>
            </a:r>
            <a:endParaRPr lang="en-US" dirty="0"/>
          </a:p>
        </p:txBody>
      </p:sp>
      <p:pic>
        <p:nvPicPr>
          <p:cNvPr id="4" name="Content Placeholder 3" descr="03_02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229600" cy="3897630"/>
          </a:xfrm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Pure Substance</a:t>
            </a:r>
          </a:p>
          <a:p>
            <a:r>
              <a:rPr lang="en-US" sz="1400" dirty="0" smtClean="0"/>
              <a:t>One substance only.</a:t>
            </a:r>
          </a:p>
          <a:p>
            <a:r>
              <a:rPr lang="en-US" sz="1400" dirty="0" smtClean="0"/>
              <a:t>Definite Composition.</a:t>
            </a:r>
          </a:p>
          <a:p>
            <a:r>
              <a:rPr lang="en-US" sz="1400" dirty="0" smtClean="0"/>
              <a:t>Definite properties.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181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Mixture</a:t>
            </a:r>
          </a:p>
          <a:p>
            <a:r>
              <a:rPr lang="en-US" sz="1400" dirty="0" smtClean="0"/>
              <a:t>Two or more substances.</a:t>
            </a:r>
          </a:p>
          <a:p>
            <a:r>
              <a:rPr lang="en-US" sz="1400" dirty="0" smtClean="0"/>
              <a:t>Variable composition.</a:t>
            </a:r>
          </a:p>
          <a:p>
            <a:r>
              <a:rPr lang="en-US" sz="1400" dirty="0" smtClean="0"/>
              <a:t>Properties depend on composition.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02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matter classified? </a:t>
            </a:r>
            <a:endParaRPr lang="en-US" dirty="0"/>
          </a:p>
        </p:txBody>
      </p:sp>
      <p:pic>
        <p:nvPicPr>
          <p:cNvPr id="4" name="Content Placeholder 3" descr="03_01_Ta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300" y="1600200"/>
            <a:ext cx="8177399" cy="4525963"/>
          </a:xfrm>
        </p:spPr>
      </p:pic>
    </p:spTree>
    <p:extLst>
      <p:ext uri="{BB962C8B-B14F-4D97-AF65-F5344CB8AC3E}">
        <p14:creationId xmlns:p14="http://schemas.microsoft.com/office/powerpoint/2010/main" val="342184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element?</a:t>
            </a:r>
            <a:endParaRPr lang="en-US" dirty="0"/>
          </a:p>
        </p:txBody>
      </p:sp>
      <p:pic>
        <p:nvPicPr>
          <p:cNvPr id="4" name="Content Placeholder 3" descr="03_Pg58_UnFig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362200"/>
            <a:ext cx="7034784" cy="3688080"/>
          </a:xfrm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be separated chemically into simpler substances.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Aluminum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Where are chemicals found? </a:t>
            </a:r>
          </a:p>
        </p:txBody>
      </p:sp>
      <p:pic>
        <p:nvPicPr>
          <p:cNvPr id="4" name="Picture 3" descr="01_01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51" y="2133600"/>
            <a:ext cx="8961049" cy="3797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dirty="0" smtClean="0"/>
              <a:t>What elements do you need to know?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485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1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066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be separated chemically into simpler substances.</a:t>
            </a:r>
            <a:endParaRPr lang="en-US" dirty="0"/>
          </a:p>
        </p:txBody>
      </p:sp>
      <p:pic>
        <p:nvPicPr>
          <p:cNvPr id="8" name="Content Placeholder 7" descr="03_01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9334" y="1600200"/>
            <a:ext cx="6125332" cy="4525963"/>
          </a:xfrm>
        </p:spPr>
      </p:pic>
    </p:spTree>
    <p:extLst>
      <p:ext uri="{BB962C8B-B14F-4D97-AF65-F5344CB8AC3E}">
        <p14:creationId xmlns:p14="http://schemas.microsoft.com/office/powerpoint/2010/main" val="7357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864" y="228600"/>
            <a:ext cx="5791200" cy="533400"/>
          </a:xfrm>
        </p:spPr>
        <p:txBody>
          <a:bodyPr/>
          <a:lstStyle/>
          <a:p>
            <a:r>
              <a:rPr lang="en-US" sz="2000" dirty="0" smtClean="0"/>
              <a:t>What techniques can be used to separate mixtures? </a:t>
            </a:r>
            <a:endParaRPr lang="en-US" sz="2000" dirty="0"/>
          </a:p>
        </p:txBody>
      </p:sp>
      <p:pic>
        <p:nvPicPr>
          <p:cNvPr id="4" name="Content Placeholder 3" descr="03_Pg60_UnFigur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8667" y="3231228"/>
            <a:ext cx="2432533" cy="3004032"/>
          </a:xfrm>
        </p:spPr>
      </p:pic>
      <p:pic>
        <p:nvPicPr>
          <p:cNvPr id="5" name="Picture 4" descr="03_Pg60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674536"/>
            <a:ext cx="2667000" cy="3881711"/>
          </a:xfrm>
          <a:prstGeom prst="rect">
            <a:avLst/>
          </a:prstGeom>
        </p:spPr>
      </p:pic>
      <p:pic>
        <p:nvPicPr>
          <p:cNvPr id="6" name="Picture 5" descr="03_03_Fig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102864" cy="6815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618691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2286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Chromatography </a:t>
            </a:r>
            <a:endParaRPr lang="en-US" dirty="0"/>
          </a:p>
        </p:txBody>
      </p:sp>
      <p:pic>
        <p:nvPicPr>
          <p:cNvPr id="9" name="Picture 2" descr="hein14e_ex_01_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1" y="838200"/>
            <a:ext cx="321150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Classification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an egg as a(n) 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65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Classification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Classify copper wire as a(n)</a:t>
            </a:r>
          </a:p>
          <a:p>
            <a:pPr algn="just">
              <a:buNone/>
            </a:pPr>
            <a:r>
              <a:rPr lang="en-US" dirty="0" smtClean="0"/>
              <a:t>	A. element</a:t>
            </a:r>
          </a:p>
          <a:p>
            <a:pPr algn="just">
              <a:buNone/>
            </a:pPr>
            <a:r>
              <a:rPr lang="en-US" dirty="0" smtClean="0"/>
              <a:t>	B. compound</a:t>
            </a:r>
          </a:p>
          <a:p>
            <a:pPr algn="just">
              <a:buNone/>
            </a:pPr>
            <a:r>
              <a:rPr lang="en-US" dirty="0" smtClean="0"/>
              <a:t>	C. heterogeneous mixture</a:t>
            </a:r>
          </a:p>
          <a:p>
            <a:pPr algn="just">
              <a:buNone/>
            </a:pPr>
            <a:r>
              <a:rPr lang="en-US" dirty="0" smtClean="0"/>
              <a:t>	D. homogeneous mixture </a:t>
            </a:r>
          </a:p>
          <a:p>
            <a:pPr algn="just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402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What is Chemistry?</a:t>
            </a:r>
          </a:p>
        </p:txBody>
      </p:sp>
      <p:pic>
        <p:nvPicPr>
          <p:cNvPr id="4" name="Picture 3" descr="01_Pg02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267200" cy="523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sz="3200" dirty="0" smtClean="0"/>
              <a:t>Why is chemistry called the central science? </a:t>
            </a:r>
            <a:endParaRPr lang="en-US" sz="3200" dirty="0"/>
          </a:p>
        </p:txBody>
      </p:sp>
      <p:pic>
        <p:nvPicPr>
          <p:cNvPr id="162822" name="Picture1" descr="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223" y="1219200"/>
            <a:ext cx="564932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 is chemical called the central science? </a:t>
            </a:r>
          </a:p>
        </p:txBody>
      </p:sp>
      <p:pic>
        <p:nvPicPr>
          <p:cNvPr id="8195" name="Picture 8" descr="FG0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What is the chemistry of today?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Times" pitchFamily="28" charset="0"/>
              <a:buNone/>
            </a:pPr>
            <a:r>
              <a:rPr lang="en-US" sz="2400" b="1" dirty="0"/>
              <a:t>The Five Traditional Subdivisions of Chemistry</a:t>
            </a:r>
            <a:endParaRPr lang="en-US" sz="2400" dirty="0"/>
          </a:p>
          <a:p>
            <a:pPr algn="ctr">
              <a:lnSpc>
                <a:spcPct val="90000"/>
              </a:lnSpc>
              <a:buFont typeface="Times" pitchFamily="28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Analytical - what </a:t>
            </a:r>
            <a:r>
              <a:rPr lang="en-US" sz="2400" dirty="0"/>
              <a:t>and how much are in a sample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Biochemistry - chemistry </a:t>
            </a:r>
            <a:r>
              <a:rPr lang="en-US" sz="2400" dirty="0"/>
              <a:t>of living systems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Organic - chemistry </a:t>
            </a:r>
            <a:r>
              <a:rPr lang="en-US" sz="2400" dirty="0"/>
              <a:t>of carbon compounds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Inorganic - chemistry </a:t>
            </a:r>
            <a:r>
              <a:rPr lang="en-US" sz="2400" dirty="0"/>
              <a:t>of compounds of all elements but carbon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Physical - physics </a:t>
            </a:r>
            <a:r>
              <a:rPr lang="en-US" sz="2400" dirty="0"/>
              <a:t>of chemical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dirty="0"/>
              <a:t>How to Learn Chemistry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" pitchFamily="28" charset="0"/>
              <a:buNone/>
            </a:pPr>
            <a:r>
              <a:rPr lang="en-US"/>
              <a:t>How to Think Like a Chemist:</a:t>
            </a:r>
          </a:p>
        </p:txBody>
      </p:sp>
      <p:pic>
        <p:nvPicPr>
          <p:cNvPr id="167942" name="Picture1" descr="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1006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ChangeArrowheads="1"/>
          </p:cNvSpPr>
          <p:nvPr/>
        </p:nvSpPr>
        <p:spPr bwMode="auto">
          <a:xfrm>
            <a:off x="2667000" y="3657600"/>
            <a:ext cx="37338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2667000" y="914400"/>
            <a:ext cx="3733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0099"/>
                </a:solidFill>
              </a:rPr>
              <a:t>From Scientific Method</a:t>
            </a:r>
            <a:endParaRPr lang="en-US" sz="3600" smtClean="0">
              <a:solidFill>
                <a:srgbClr val="99FF33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90800" y="990600"/>
            <a:ext cx="3657600" cy="1981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Empirical facts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(observations, data)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Scientific laws</a:t>
            </a:r>
            <a:r>
              <a:rPr lang="en-US" sz="2400" dirty="0" smtClean="0"/>
              <a:t>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generalizations, consistent observations)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743200" y="3810000"/>
            <a:ext cx="35052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Hypothesis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(tentative explanation)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Theory or Models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(tested explanation, unifying explanation for a set of observations, facts and laws)</a:t>
            </a: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400800" y="1447800"/>
            <a:ext cx="2209800" cy="4114800"/>
          </a:xfrm>
          <a:prstGeom prst="curvedLeftArrow">
            <a:avLst>
              <a:gd name="adj1" fmla="val 37241"/>
              <a:gd name="adj2" fmla="val 744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2"/>
          <p:cNvSpPr>
            <a:spLocks noChangeArrowheads="1"/>
          </p:cNvSpPr>
          <p:nvPr/>
        </p:nvSpPr>
        <p:spPr bwMode="auto">
          <a:xfrm rot="10800000">
            <a:off x="914400" y="685800"/>
            <a:ext cx="1752600" cy="4572000"/>
          </a:xfrm>
          <a:prstGeom prst="curvedLeftArrow">
            <a:avLst>
              <a:gd name="adj1" fmla="val 52174"/>
              <a:gd name="adj2" fmla="val 1043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The bicycle tire is flat. Represents 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observation.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hypothesis.</a:t>
            </a:r>
          </a:p>
          <a:p>
            <a:pPr marL="514350" indent="-514350">
              <a:buAutoNum type="alphaLcPeriod"/>
            </a:pPr>
            <a:r>
              <a:rPr lang="en-US" dirty="0" smtClean="0"/>
              <a:t>an experiment.</a:t>
            </a:r>
          </a:p>
          <a:p>
            <a:pPr marL="514350" indent="-514350">
              <a:buAutoNum type="alphaLcPeriod"/>
            </a:pPr>
            <a:r>
              <a:rPr lang="en-US" dirty="0" smtClean="0"/>
              <a:t>a theory.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394</Words>
  <Application>Microsoft Office PowerPoint</Application>
  <PresentationFormat>On-screen Show (4:3)</PresentationFormat>
  <Paragraphs>100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Chemistry 115</vt:lpstr>
      <vt:lpstr>Where are chemicals found? </vt:lpstr>
      <vt:lpstr>What is Chemistry?</vt:lpstr>
      <vt:lpstr>Why is chemistry called the central science? </vt:lpstr>
      <vt:lpstr>Why is chemical called the central science? </vt:lpstr>
      <vt:lpstr>What is the chemistry of today?</vt:lpstr>
      <vt:lpstr>How to Learn Chemistry</vt:lpstr>
      <vt:lpstr>From Scientific Method</vt:lpstr>
      <vt:lpstr>Scientific Method</vt:lpstr>
      <vt:lpstr>Scientific Method</vt:lpstr>
      <vt:lpstr>Scientific Method</vt:lpstr>
      <vt:lpstr>Scientific Method</vt:lpstr>
      <vt:lpstr>PowerPoint Presentation</vt:lpstr>
      <vt:lpstr>How do these states of matter differ? </vt:lpstr>
      <vt:lpstr>What are the states of matter? </vt:lpstr>
      <vt:lpstr>How do amorphous and crystalline solids differ? </vt:lpstr>
      <vt:lpstr>How is matter classified? </vt:lpstr>
      <vt:lpstr>How is matter classified? </vt:lpstr>
      <vt:lpstr>What is an element?</vt:lpstr>
      <vt:lpstr>What elements do you need to know? </vt:lpstr>
      <vt:lpstr>What is a compound?</vt:lpstr>
      <vt:lpstr>What techniques can be used to separate mixtures? </vt:lpstr>
      <vt:lpstr>Example – Classification of Matter</vt:lpstr>
      <vt:lpstr>Example – Classification of Matter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115 Spring 2013</dc:title>
  <cp:keywords>scientific method;matter</cp:keywords>
  <cp:lastModifiedBy>Diana Vance</cp:lastModifiedBy>
  <cp:revision>42</cp:revision>
  <dcterms:created xsi:type="dcterms:W3CDTF">2001-01-24T20:24:47Z</dcterms:created>
  <dcterms:modified xsi:type="dcterms:W3CDTF">2013-03-06T21:01:40Z</dcterms:modified>
</cp:coreProperties>
</file>